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Testo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Titolo Testo</a:t>
            </a:r>
          </a:p>
        </p:txBody>
      </p:sp>
      <p:sp>
        <p:nvSpPr>
          <p:cNvPr id="12" name="Corpo livello uno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Giovanni Mela"/>
          <p:cNvSpPr txBox="1"/>
          <p:nvPr>
            <p:ph type="body" sz="quarter" idx="2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–Giovanni Mela</a:t>
            </a:r>
          </a:p>
        </p:txBody>
      </p:sp>
      <p:sp>
        <p:nvSpPr>
          <p:cNvPr id="94" name="“Inserisci qui una citazione”."/>
          <p:cNvSpPr txBox="1"/>
          <p:nvPr>
            <p:ph type="body" sz="quarter" idx="22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“Inserisci qui una citazione”. </a:t>
            </a:r>
          </a:p>
        </p:txBody>
      </p:sp>
      <p:sp>
        <p:nvSpPr>
          <p:cNvPr id="9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magine"/>
          <p:cNvSpPr/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Oriz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magine"/>
          <p:cNvSpPr/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olo Testo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Titolo Testo</a:t>
            </a:r>
          </a:p>
        </p:txBody>
      </p:sp>
      <p:sp>
        <p:nvSpPr>
          <p:cNvPr id="22" name="Corpo livello uno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- Centr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Testo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3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magine"/>
          <p:cNvSpPr/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olo Testo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Titolo Testo</a:t>
            </a:r>
          </a:p>
        </p:txBody>
      </p:sp>
      <p:sp>
        <p:nvSpPr>
          <p:cNvPr id="40" name="Corpo livello uno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- In al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4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57" name="Corpo livello u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magine"/>
          <p:cNvSpPr/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67" name="Corpo livello uno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8" name="Numero diapositiva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orpo livello uno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6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magine"/>
          <p:cNvSpPr/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magine"/>
          <p:cNvSpPr/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magine"/>
          <p:cNvSpPr/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Testo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Titolo Testo</a:t>
            </a:r>
          </a:p>
        </p:txBody>
      </p:sp>
      <p:sp>
        <p:nvSpPr>
          <p:cNvPr id="3" name="Corpo livello uno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.gif"/><Relationship Id="rId4" Type="http://schemas.openxmlformats.org/officeDocument/2006/relationships/image" Target="../media/image2.gif"/><Relationship Id="rId5" Type="http://schemas.openxmlformats.org/officeDocument/2006/relationships/hyperlink" Target="https://experiments.withgoogle.com/conway-game-of-lif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2.g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hyperlink" Target="https://copy.sh/life/" TargetMode="External"/><Relationship Id="rId6" Type="http://schemas.openxmlformats.org/officeDocument/2006/relationships/image" Target="../media/image36.png"/><Relationship Id="rId7" Type="http://schemas.openxmlformats.org/officeDocument/2006/relationships/hyperlink" Target="https://youtu.be/bTPN3spiq1I?si=D_RTLdWO6yAYUNQf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hyperlink" Target="https://youtu.be/CfRSVPhzN5M?si=BXxwLoPBrFPNDjxL" TargetMode="External"/><Relationship Id="rId4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hyperlink" Target="https://youtu.be/C2vgICfQawE?si=R4OolpX22_X1CYIH" TargetMode="External"/><Relationship Id="rId5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hyperlink" Target="https://sagnikb.github.io/blogposts/Game-of-Life/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3.gif"/><Relationship Id="rId7" Type="http://schemas.openxmlformats.org/officeDocument/2006/relationships/image" Target="../media/image4.gif"/><Relationship Id="rId8" Type="http://schemas.openxmlformats.org/officeDocument/2006/relationships/image" Target="../media/image5.gif"/><Relationship Id="rId9" Type="http://schemas.openxmlformats.org/officeDocument/2006/relationships/image" Target="../media/image6.gif"/><Relationship Id="rId10" Type="http://schemas.openxmlformats.org/officeDocument/2006/relationships/image" Target="../media/image7.g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8.gif"/><Relationship Id="rId4" Type="http://schemas.openxmlformats.org/officeDocument/2006/relationships/image" Target="../media/image9.gif"/><Relationship Id="rId5" Type="http://schemas.openxmlformats.org/officeDocument/2006/relationships/image" Target="../media/image26.png"/><Relationship Id="rId6" Type="http://schemas.openxmlformats.org/officeDocument/2006/relationships/image" Target="../media/image1.gif"/><Relationship Id="rId7" Type="http://schemas.openxmlformats.org/officeDocument/2006/relationships/image" Target="../media/image2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hyperlink" Target="https://arxiv.org/abs/2312.02799" TargetMode="External"/><Relationship Id="rId4" Type="http://schemas.openxmlformats.org/officeDocument/2006/relationships/hyperlink" Target="https://lazyslug.com/lifeviewer/" TargetMode="External"/><Relationship Id="rId5" Type="http://schemas.openxmlformats.org/officeDocument/2006/relationships/image" Target="../media/image2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350" y="654050"/>
            <a:ext cx="9718089" cy="2037403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20" name="unnamed.gif" descr="unnamed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0174" y="3496070"/>
            <a:ext cx="5628412" cy="5628412"/>
          </a:xfrm>
          <a:prstGeom prst="rect">
            <a:avLst/>
          </a:prstGeom>
          <a:ln w="38100">
            <a:solidFill>
              <a:srgbClr val="941100"/>
            </a:solidFill>
            <a:miter lim="400000"/>
          </a:ln>
        </p:spPr>
      </p:pic>
      <p:pic>
        <p:nvPicPr>
          <p:cNvPr id="121" name="unnamed.gif" descr="unnamed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72547" y="3523191"/>
            <a:ext cx="5574169" cy="5574169"/>
          </a:xfrm>
          <a:prstGeom prst="rect">
            <a:avLst/>
          </a:prstGeom>
          <a:ln w="38100">
            <a:solidFill>
              <a:srgbClr val="941100"/>
            </a:solidFill>
            <a:miter lim="400000"/>
          </a:ln>
        </p:spPr>
      </p:pic>
      <p:sp>
        <p:nvSpPr>
          <p:cNvPr id="122" name="https://experiments.withgoogle.com/conway-game-of-life"/>
          <p:cNvSpPr txBox="1"/>
          <p:nvPr/>
        </p:nvSpPr>
        <p:spPr>
          <a:xfrm>
            <a:off x="3918559" y="2922084"/>
            <a:ext cx="5726482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u="sng">
                <a:solidFill>
                  <a:srgbClr val="941100"/>
                </a:solid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https://experiments.withgoogle.com/conway-game-of-life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— Emergent Phenomena"/>
          <p:cNvSpPr txBox="1"/>
          <p:nvPr/>
        </p:nvSpPr>
        <p:spPr>
          <a:xfrm>
            <a:off x="24857" y="35207"/>
            <a:ext cx="890778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6000">
                <a:latin typeface="+mn-lt"/>
                <a:ea typeface="+mn-ea"/>
                <a:cs typeface="+mn-cs"/>
                <a:sym typeface="Helvetica Neue Medium"/>
              </a:defRPr>
            </a:pPr>
            <a:r>
              <a:t>— </a:t>
            </a:r>
            <a:r>
              <a:rPr>
                <a:solidFill>
                  <a:srgbClr val="941100"/>
                </a:solidFill>
              </a:rPr>
              <a:t>Emergent</a:t>
            </a:r>
            <a:r>
              <a:t> Phenomena</a:t>
            </a:r>
          </a:p>
        </p:txBody>
      </p:sp>
      <p:pic>
        <p:nvPicPr>
          <p:cNvPr id="18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3727" y="2257801"/>
            <a:ext cx="4429562" cy="52379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unnamed.gif" descr="unnamed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0372" y="2681069"/>
            <a:ext cx="4391462" cy="4391462"/>
          </a:xfrm>
          <a:prstGeom prst="rect">
            <a:avLst/>
          </a:prstGeom>
          <a:ln w="38100">
            <a:solidFill>
              <a:srgbClr val="9411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— Universal Computation"/>
          <p:cNvSpPr txBox="1"/>
          <p:nvPr/>
        </p:nvSpPr>
        <p:spPr>
          <a:xfrm>
            <a:off x="-50992" y="48661"/>
            <a:ext cx="9133333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solidFill>
                  <a:srgbClr val="9411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— Universal Computation</a:t>
            </a:r>
          </a:p>
        </p:txBody>
      </p:sp>
      <p:pic>
        <p:nvPicPr>
          <p:cNvPr id="19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736" y="2883742"/>
            <a:ext cx="5061023" cy="398611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9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51571" y="1316743"/>
            <a:ext cx="6823996" cy="348625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92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53090" y="5617479"/>
            <a:ext cx="6020958" cy="351165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93" name="Complexity &amp;Information"/>
          <p:cNvSpPr txBox="1"/>
          <p:nvPr/>
        </p:nvSpPr>
        <p:spPr>
          <a:xfrm>
            <a:off x="1268919" y="1552025"/>
            <a:ext cx="372465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Complexity &amp;Information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4012" y="547283"/>
            <a:ext cx="5753660" cy="251722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96" name="https://playgameoflife.com/lexicon/Gosper_glider_gun"/>
          <p:cNvSpPr txBox="1"/>
          <p:nvPr/>
        </p:nvSpPr>
        <p:spPr>
          <a:xfrm>
            <a:off x="7150773" y="3290363"/>
            <a:ext cx="5660137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1800">
                <a:solidFill>
                  <a:srgbClr val="941100"/>
                </a:solidFill>
              </a:defRPr>
            </a:lvl1pPr>
          </a:lstStyle>
          <a:p>
            <a:pPr/>
            <a:r>
              <a:t>https://playgameoflife.com/lexicon/Gosper_glider_gun</a:t>
            </a:r>
          </a:p>
        </p:txBody>
      </p:sp>
      <p:sp>
        <p:nvSpPr>
          <p:cNvPr id="197" name="— Infinite Growth Patterns"/>
          <p:cNvSpPr txBox="1"/>
          <p:nvPr/>
        </p:nvSpPr>
        <p:spPr>
          <a:xfrm>
            <a:off x="-814435" y="237969"/>
            <a:ext cx="8115963" cy="19590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>
                <a:latin typeface="+mn-lt"/>
                <a:ea typeface="+mn-ea"/>
                <a:cs typeface="+mn-cs"/>
                <a:sym typeface="Helvetica Neue Medium"/>
              </a:defRPr>
            </a:pPr>
            <a:r>
              <a:t>— </a:t>
            </a:r>
            <a:r>
              <a:rPr>
                <a:solidFill>
                  <a:srgbClr val="941100"/>
                </a:solidFill>
              </a:rPr>
              <a:t>Infinite</a:t>
            </a:r>
            <a:r>
              <a:t> Growth Patterns</a:t>
            </a:r>
          </a:p>
        </p:txBody>
      </p:sp>
      <p:pic>
        <p:nvPicPr>
          <p:cNvPr id="19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150" y="2187787"/>
            <a:ext cx="4863281" cy="3494573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99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13814" y="4039110"/>
            <a:ext cx="6038948" cy="205685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https://copy.sh/life/"/>
          <p:cNvSpPr txBox="1"/>
          <p:nvPr/>
        </p:nvSpPr>
        <p:spPr>
          <a:xfrm>
            <a:off x="7869025" y="6284201"/>
            <a:ext cx="2235481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u="sng">
                <a:solidFill>
                  <a:srgbClr val="941100"/>
                </a:solidFill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https://copy.sh/life/</a:t>
            </a:r>
          </a:p>
        </p:txBody>
      </p:sp>
      <p:pic>
        <p:nvPicPr>
          <p:cNvPr id="201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0156" y="5945431"/>
            <a:ext cx="4665786" cy="2630972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https://youtu.be/bTPN3spiq1I?si=D_RTLdWO6yAYUNQf"/>
          <p:cNvSpPr txBox="1"/>
          <p:nvPr/>
        </p:nvSpPr>
        <p:spPr>
          <a:xfrm>
            <a:off x="168876" y="8611611"/>
            <a:ext cx="6149341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u="sng">
                <a:solidFill>
                  <a:srgbClr val="941100"/>
                </a:solidFill>
                <a:hlinkClick r:id="rId7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7" invalidUrl="" action="" tgtFrame="" tooltip="" history="1" highlightClick="0" endSnd="0"/>
              </a:rPr>
              <a:t>https://youtu.be/bTPN3spiq1I?si=D_RTLdWO6yAYUNQf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— Proven Results"/>
          <p:cNvSpPr txBox="1"/>
          <p:nvPr/>
        </p:nvSpPr>
        <p:spPr>
          <a:xfrm>
            <a:off x="-2949" y="-18606"/>
            <a:ext cx="639699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6000">
                <a:latin typeface="+mn-lt"/>
                <a:ea typeface="+mn-ea"/>
                <a:cs typeface="+mn-cs"/>
                <a:sym typeface="Helvetica Neue Medium"/>
              </a:defRPr>
            </a:pPr>
            <a:r>
              <a:t>— </a:t>
            </a:r>
            <a:r>
              <a:rPr>
                <a:solidFill>
                  <a:srgbClr val="941100"/>
                </a:solidFill>
              </a:rPr>
              <a:t>Proven</a:t>
            </a:r>
            <a:r>
              <a:t> Results</a:t>
            </a:r>
          </a:p>
        </p:txBody>
      </p:sp>
      <p:pic>
        <p:nvPicPr>
          <p:cNvPr id="2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0946" y="2671994"/>
            <a:ext cx="10082908" cy="585741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— Garden of Eden Configurations"/>
          <p:cNvSpPr txBox="1"/>
          <p:nvPr/>
        </p:nvSpPr>
        <p:spPr>
          <a:xfrm>
            <a:off x="-16322" y="21754"/>
            <a:ext cx="1197178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6000">
                <a:latin typeface="+mn-lt"/>
                <a:ea typeface="+mn-ea"/>
                <a:cs typeface="+mn-cs"/>
                <a:sym typeface="Helvetica Neue Medium"/>
              </a:defRPr>
            </a:pPr>
            <a:r>
              <a:t>— </a:t>
            </a:r>
            <a:r>
              <a:rPr>
                <a:solidFill>
                  <a:srgbClr val="941100"/>
                </a:solidFill>
              </a:rPr>
              <a:t>Garden of Eden</a:t>
            </a:r>
            <a:r>
              <a:t> Configurations</a:t>
            </a:r>
          </a:p>
        </p:txBody>
      </p:sp>
      <p:pic>
        <p:nvPicPr>
          <p:cNvPr id="20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10" y="1098768"/>
            <a:ext cx="8104901" cy="4059403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0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46084" y="5482378"/>
            <a:ext cx="6094821" cy="405940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10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383" y="6003487"/>
            <a:ext cx="6000277" cy="3017185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orphans.."/>
          <p:cNvSpPr txBox="1"/>
          <p:nvPr/>
        </p:nvSpPr>
        <p:spPr>
          <a:xfrm>
            <a:off x="9325560" y="2897940"/>
            <a:ext cx="147492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pPr/>
            <a:r>
              <a:t>orphans..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— Moore–Myhill Theorem"/>
          <p:cNvSpPr txBox="1"/>
          <p:nvPr/>
        </p:nvSpPr>
        <p:spPr>
          <a:xfrm>
            <a:off x="-25918" y="115927"/>
            <a:ext cx="910742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6000">
                <a:latin typeface="+mn-lt"/>
                <a:ea typeface="+mn-ea"/>
                <a:cs typeface="+mn-cs"/>
                <a:sym typeface="Helvetica Neue Medium"/>
              </a:defRPr>
            </a:pPr>
            <a:r>
              <a:t>— </a:t>
            </a:r>
            <a:r>
              <a:rPr>
                <a:solidFill>
                  <a:srgbClr val="941100"/>
                </a:solidFill>
              </a:rPr>
              <a:t>Moore–Myhill</a:t>
            </a:r>
            <a:r>
              <a:t> Theorem</a:t>
            </a:r>
          </a:p>
        </p:txBody>
      </p:sp>
      <p:pic>
        <p:nvPicPr>
          <p:cNvPr id="21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875" y="1061414"/>
            <a:ext cx="8588587" cy="504321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215" name="Orphans &amp; Twins"/>
          <p:cNvSpPr txBox="1"/>
          <p:nvPr/>
        </p:nvSpPr>
        <p:spPr>
          <a:xfrm>
            <a:off x="9860190" y="3998248"/>
            <a:ext cx="255818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941100"/>
                </a:solidFill>
              </a:defRPr>
            </a:lvl1pPr>
          </a:lstStyle>
          <a:p>
            <a:pPr/>
            <a:r>
              <a:t>Orphans &amp; Twins</a:t>
            </a:r>
          </a:p>
        </p:txBody>
      </p:sp>
      <p:pic>
        <p:nvPicPr>
          <p:cNvPr id="21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9789" y="5629191"/>
            <a:ext cx="7378701" cy="382270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79" y="101221"/>
            <a:ext cx="6584555" cy="4654143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1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3332" y="4292258"/>
            <a:ext cx="6167497" cy="5348143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20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154" y="5529023"/>
            <a:ext cx="5123662" cy="2874613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21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93674" y="478433"/>
            <a:ext cx="2119594" cy="3158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58061" y="1037525"/>
            <a:ext cx="2887103" cy="204022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—What “Entropy” Means in Life"/>
          <p:cNvSpPr txBox="1"/>
          <p:nvPr/>
        </p:nvSpPr>
        <p:spPr>
          <a:xfrm>
            <a:off x="-911006" y="62114"/>
            <a:ext cx="13737462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6000">
                <a:latin typeface="+mn-lt"/>
                <a:ea typeface="+mn-ea"/>
                <a:cs typeface="+mn-cs"/>
                <a:sym typeface="Helvetica Neue Medium"/>
              </a:defRPr>
            </a:pPr>
            <a:r>
              <a:t>—What “</a:t>
            </a:r>
            <a:r>
              <a:rPr>
                <a:solidFill>
                  <a:srgbClr val="941100"/>
                </a:solidFill>
              </a:rPr>
              <a:t>Entropy</a:t>
            </a:r>
            <a:r>
              <a:t>” Means in </a:t>
            </a:r>
            <a:r>
              <a:rPr>
                <a:solidFill>
                  <a:srgbClr val="941100"/>
                </a:solidFill>
              </a:rPr>
              <a:t>Life</a:t>
            </a:r>
          </a:p>
        </p:txBody>
      </p:sp>
      <p:pic>
        <p:nvPicPr>
          <p:cNvPr id="22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49" y="1566925"/>
            <a:ext cx="11745753" cy="344475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226" name="https://medium.com/@birukg500/why-conways-game-of-life-90e3a149320e"/>
          <p:cNvSpPr txBox="1"/>
          <p:nvPr/>
        </p:nvSpPr>
        <p:spPr>
          <a:xfrm>
            <a:off x="4920289" y="8938780"/>
            <a:ext cx="6947345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>
                <a:solidFill>
                  <a:srgbClr val="941100"/>
                </a:solidFill>
              </a:defRPr>
            </a:lvl1pPr>
          </a:lstStyle>
          <a:p>
            <a:pPr/>
            <a:r>
              <a:t>https://medium.com/@birukg500/why-conways-game-of-life-90e3a149320e</a:t>
            </a:r>
          </a:p>
        </p:txBody>
      </p:sp>
      <p:pic>
        <p:nvPicPr>
          <p:cNvPr id="22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8277" y="5612220"/>
            <a:ext cx="8831369" cy="323099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ntellectual Context (1940s–1960s)"/>
          <p:cNvSpPr txBox="1"/>
          <p:nvPr/>
        </p:nvSpPr>
        <p:spPr>
          <a:xfrm>
            <a:off x="100965" y="157101"/>
            <a:ext cx="1214247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6000">
                <a:latin typeface="+mn-lt"/>
                <a:ea typeface="+mn-ea"/>
                <a:cs typeface="+mn-cs"/>
                <a:sym typeface="Helvetica Neue Medium"/>
              </a:defRPr>
            </a:pPr>
            <a:r>
              <a:t>Intellectual Context (</a:t>
            </a:r>
            <a:r>
              <a:rPr>
                <a:solidFill>
                  <a:srgbClr val="941100"/>
                </a:solidFill>
              </a:rPr>
              <a:t>1940s–1960s</a:t>
            </a:r>
            <a:r>
              <a:t>)</a:t>
            </a:r>
          </a:p>
        </p:txBody>
      </p:sp>
      <p:pic>
        <p:nvPicPr>
          <p:cNvPr id="12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50" y="2152518"/>
            <a:ext cx="7028811" cy="5448564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Testo"/>
          <p:cNvSpPr txBox="1"/>
          <p:nvPr/>
        </p:nvSpPr>
        <p:spPr>
          <a:xfrm>
            <a:off x="8080705" y="5527447"/>
            <a:ext cx="170790" cy="337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u="sng">
                <a:solidFill>
                  <a:srgbClr val="941100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 </a:t>
            </a:r>
          </a:p>
        </p:txBody>
      </p:sp>
      <p:sp>
        <p:nvSpPr>
          <p:cNvPr id="127" name="https://youtu.be/CfRSVPhzN5M?si=BXxwLoPBrFPNDjxL"/>
          <p:cNvSpPr txBox="1"/>
          <p:nvPr/>
        </p:nvSpPr>
        <p:spPr>
          <a:xfrm>
            <a:off x="6640497" y="7485637"/>
            <a:ext cx="5562499" cy="337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 u="sng">
                <a:solidFill>
                  <a:srgbClr val="941100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https://youtu.be/CfRSVPhzN5M?si=BXxwLoPBrFPNDjxL</a:t>
            </a:r>
          </a:p>
        </p:txBody>
      </p:sp>
      <p:pic>
        <p:nvPicPr>
          <p:cNvPr id="128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53024" y="3473450"/>
            <a:ext cx="6537445" cy="36893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— Conway’s Motivation (1970)"/>
          <p:cNvSpPr txBox="1"/>
          <p:nvPr/>
        </p:nvSpPr>
        <p:spPr>
          <a:xfrm>
            <a:off x="-34227" y="80901"/>
            <a:ext cx="1074496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6000">
                <a:latin typeface="+mn-lt"/>
                <a:ea typeface="+mn-ea"/>
                <a:cs typeface="+mn-cs"/>
                <a:sym typeface="Helvetica Neue Medium"/>
              </a:defRPr>
            </a:pPr>
            <a:r>
              <a:t>— Conway’s Motivation (</a:t>
            </a:r>
            <a:r>
              <a:rPr>
                <a:solidFill>
                  <a:srgbClr val="941100"/>
                </a:solidFill>
              </a:rPr>
              <a:t>1970</a:t>
            </a:r>
            <a:r>
              <a:t>)</a:t>
            </a:r>
          </a:p>
        </p:txBody>
      </p:sp>
      <p:grpSp>
        <p:nvGrpSpPr>
          <p:cNvPr id="133" name="pasted-image.png"/>
          <p:cNvGrpSpPr/>
          <p:nvPr/>
        </p:nvGrpSpPr>
        <p:grpSpPr>
          <a:xfrm>
            <a:off x="95250" y="1181100"/>
            <a:ext cx="6453240" cy="3918216"/>
            <a:chOff x="0" y="0"/>
            <a:chExt cx="6453239" cy="3918215"/>
          </a:xfrm>
        </p:grpSpPr>
        <p:pic>
          <p:nvPicPr>
            <p:cNvPr id="132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6199240" cy="358801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1" name="pasted-image.png" descr="pasted-image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453240" cy="3918216"/>
            </a:xfrm>
            <a:prstGeom prst="rect">
              <a:avLst/>
            </a:prstGeom>
            <a:effectLst/>
          </p:spPr>
        </p:pic>
      </p:grpSp>
      <p:pic>
        <p:nvPicPr>
          <p:cNvPr id="134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75265" y="5443113"/>
            <a:ext cx="3859135" cy="352308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35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22584" y="1785489"/>
            <a:ext cx="2000817" cy="27094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04100" y="1479550"/>
            <a:ext cx="3138390" cy="228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asted-image.png" descr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981208" y="2675362"/>
            <a:ext cx="1648943" cy="2709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00" y="819150"/>
            <a:ext cx="5230902" cy="348726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140" name="Formal Definition"/>
          <p:cNvSpPr txBox="1"/>
          <p:nvPr/>
        </p:nvSpPr>
        <p:spPr>
          <a:xfrm>
            <a:off x="237445" y="76428"/>
            <a:ext cx="3673793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700"/>
            </a:lvl1pPr>
          </a:lstStyle>
          <a:p>
            <a:pPr/>
            <a:r>
              <a:t>Formal Definition</a:t>
            </a:r>
          </a:p>
        </p:txBody>
      </p:sp>
      <p:pic>
        <p:nvPicPr>
          <p:cNvPr id="14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1924" y="1074767"/>
            <a:ext cx="4376650" cy="168063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142" name="— Neighborhood"/>
          <p:cNvSpPr txBox="1"/>
          <p:nvPr/>
        </p:nvSpPr>
        <p:spPr>
          <a:xfrm>
            <a:off x="9021303" y="380339"/>
            <a:ext cx="3237892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— Neighborhood</a:t>
            </a:r>
          </a:p>
        </p:txBody>
      </p:sp>
      <p:pic>
        <p:nvPicPr>
          <p:cNvPr id="143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44897" y="3370796"/>
            <a:ext cx="7278852" cy="539477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44" name="— Properties of the Rule"/>
          <p:cNvSpPr txBox="1"/>
          <p:nvPr/>
        </p:nvSpPr>
        <p:spPr>
          <a:xfrm>
            <a:off x="69998" y="4590389"/>
            <a:ext cx="457007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 sz="3200"/>
            </a:lvl1pPr>
          </a:lstStyle>
          <a:p>
            <a:pPr/>
            <a:r>
              <a:t>— Properties of the Rule</a:t>
            </a:r>
          </a:p>
        </p:txBody>
      </p:sp>
      <p:pic>
        <p:nvPicPr>
          <p:cNvPr id="145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5800" y="5778500"/>
            <a:ext cx="4660901" cy="21971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— Early Computational Experiments"/>
          <p:cNvSpPr txBox="1"/>
          <p:nvPr/>
        </p:nvSpPr>
        <p:spPr>
          <a:xfrm>
            <a:off x="-758463" y="296801"/>
            <a:ext cx="12845797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— Early Computational Experiments</a:t>
            </a:r>
          </a:p>
        </p:txBody>
      </p:sp>
      <p:pic>
        <p:nvPicPr>
          <p:cNvPr id="14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985" y="1905000"/>
            <a:ext cx="4025901" cy="32385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49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51629" y="1455334"/>
            <a:ext cx="5056321" cy="32639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https://youtu.be/C2vgICfQawE?si=R4OolpX22_X1CYIH"/>
          <p:cNvSpPr txBox="1"/>
          <p:nvPr/>
        </p:nvSpPr>
        <p:spPr>
          <a:xfrm>
            <a:off x="8363004" y="5044110"/>
            <a:ext cx="4078377" cy="28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 u="sng">
                <a:solidFill>
                  <a:srgbClr val="941100"/>
                </a:solidFill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https://youtu.be/C2vgICfQawE?si=R4OolpX22_X1CYIH</a:t>
            </a:r>
          </a:p>
        </p:txBody>
      </p:sp>
      <p:sp>
        <p:nvSpPr>
          <p:cNvPr id="151" name="— First Discovered Structures"/>
          <p:cNvSpPr txBox="1"/>
          <p:nvPr/>
        </p:nvSpPr>
        <p:spPr>
          <a:xfrm>
            <a:off x="550490" y="6906717"/>
            <a:ext cx="420136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0"/>
            </a:lvl1pPr>
          </a:lstStyle>
          <a:p>
            <a:pPr/>
            <a:r>
              <a:t>— First Discovered Structures</a:t>
            </a:r>
          </a:p>
        </p:txBody>
      </p:sp>
      <p:pic>
        <p:nvPicPr>
          <p:cNvPr id="152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24872" y="5550050"/>
            <a:ext cx="3546146" cy="364778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50" y="419100"/>
            <a:ext cx="9217592" cy="230696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5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70921" y="1080397"/>
            <a:ext cx="2713230" cy="926203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56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5150" y="3062122"/>
            <a:ext cx="3619500" cy="233680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57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23237" y="3168149"/>
            <a:ext cx="4161455" cy="574280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58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88893" y="5734983"/>
            <a:ext cx="7553519" cy="272956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0892" y="163716"/>
            <a:ext cx="1993901" cy="665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esto"/>
          <p:cNvSpPr txBox="1"/>
          <p:nvPr/>
        </p:nvSpPr>
        <p:spPr>
          <a:xfrm>
            <a:off x="6402882" y="4646270"/>
            <a:ext cx="19903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 </a:t>
            </a:r>
          </a:p>
        </p:txBody>
      </p:sp>
      <p:sp>
        <p:nvSpPr>
          <p:cNvPr id="162" name="https://sagnikb.github.io/blogposts/Game-of-Life/"/>
          <p:cNvSpPr txBox="1"/>
          <p:nvPr/>
        </p:nvSpPr>
        <p:spPr>
          <a:xfrm>
            <a:off x="357976" y="8994995"/>
            <a:ext cx="738286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https://sagnikb.github.io/blogposts/Game-of-Life/</a:t>
            </a:r>
          </a:p>
        </p:txBody>
      </p:sp>
      <p:pic>
        <p:nvPicPr>
          <p:cNvPr id="163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29068" y="1430168"/>
            <a:ext cx="2730501" cy="331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82844" y="3500137"/>
            <a:ext cx="2755901" cy="3479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Game_of_life_pulsar.gif" descr="Game_of_life_pulsar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18407" y="2841669"/>
            <a:ext cx="1739901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unnamed.gif" descr="unnamed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36531" y="5364423"/>
            <a:ext cx="1244601" cy="124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unnamed.gif" descr="unnamed.gif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36531" y="3089319"/>
            <a:ext cx="1244601" cy="124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unnamed.gif" descr="unnamed.gif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32542" y="1017415"/>
            <a:ext cx="1041401" cy="104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-Column.gif" descr="I-Column.gif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113759" y="5027873"/>
            <a:ext cx="1130301" cy="18415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Oscillators"/>
          <p:cNvSpPr txBox="1"/>
          <p:nvPr/>
        </p:nvSpPr>
        <p:spPr>
          <a:xfrm>
            <a:off x="5289604" y="117768"/>
            <a:ext cx="2197507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941100"/>
                </a:solidFill>
              </a:defRPr>
            </a:lvl1pPr>
          </a:lstStyle>
          <a:p>
            <a:pPr/>
            <a:r>
              <a:t>Oscillators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paceShips"/>
          <p:cNvSpPr txBox="1"/>
          <p:nvPr/>
        </p:nvSpPr>
        <p:spPr>
          <a:xfrm>
            <a:off x="5187191" y="117768"/>
            <a:ext cx="2402333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941100"/>
                </a:solidFill>
              </a:defRPr>
            </a:lvl1pPr>
          </a:lstStyle>
          <a:p>
            <a:pPr/>
            <a:r>
              <a:t>SpaceShips</a:t>
            </a:r>
          </a:p>
        </p:txBody>
      </p:sp>
      <p:pic>
        <p:nvPicPr>
          <p:cNvPr id="17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062" y="1443823"/>
            <a:ext cx="3975101" cy="5816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Game_of_life_animated_glider.gif" descr="Game_of_life_animated_glider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2300" y="5973580"/>
            <a:ext cx="1066801" cy="106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Game_of_life_animated_LWSS.gif" descr="Game_of_life_animated_LWSS.gif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4039" y="2998154"/>
            <a:ext cx="1600201" cy="124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361629" y="105523"/>
            <a:ext cx="1600201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unnamed.gif" descr="unnamed.gif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70731" y="906394"/>
            <a:ext cx="3541561" cy="3541561"/>
          </a:xfrm>
          <a:prstGeom prst="rect">
            <a:avLst/>
          </a:prstGeom>
          <a:ln w="38100">
            <a:solidFill>
              <a:srgbClr val="941100"/>
            </a:solidFill>
            <a:miter lim="400000"/>
          </a:ln>
        </p:spPr>
      </p:pic>
      <p:pic>
        <p:nvPicPr>
          <p:cNvPr id="178" name="unnamed.gif" descr="unnamed.gif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273825" y="4905174"/>
            <a:ext cx="3541561" cy="3541561"/>
          </a:xfrm>
          <a:prstGeom prst="rect">
            <a:avLst/>
          </a:prstGeom>
          <a:ln w="38100">
            <a:solidFill>
              <a:srgbClr val="9411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587" y="16657"/>
            <a:ext cx="12127626" cy="4773982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https://arxiv.org/abs/2312.02799"/>
          <p:cNvSpPr txBox="1"/>
          <p:nvPr/>
        </p:nvSpPr>
        <p:spPr>
          <a:xfrm>
            <a:off x="7287667" y="3758356"/>
            <a:ext cx="477042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solidFill>
                  <a:srgbClr val="941100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https://arxiv.org/abs/2312.02799</a:t>
            </a:r>
          </a:p>
        </p:txBody>
      </p:sp>
      <p:sp>
        <p:nvSpPr>
          <p:cNvPr id="182" name="https://lazyslug.com/lifeviewer/"/>
          <p:cNvSpPr txBox="1"/>
          <p:nvPr/>
        </p:nvSpPr>
        <p:spPr>
          <a:xfrm>
            <a:off x="7330187" y="4982601"/>
            <a:ext cx="468538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https://lazyslug.com/lifeviewer/</a:t>
            </a:r>
          </a:p>
        </p:txBody>
      </p:sp>
      <p:pic>
        <p:nvPicPr>
          <p:cNvPr id="183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15194" y="7198280"/>
            <a:ext cx="10007601" cy="184150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